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5"/>
  </p:notesMasterIdLst>
  <p:sldIdLst>
    <p:sldId id="256" r:id="rId2"/>
    <p:sldId id="258" r:id="rId3"/>
    <p:sldId id="287" r:id="rId4"/>
    <p:sldId id="289" r:id="rId5"/>
    <p:sldId id="290" r:id="rId6"/>
    <p:sldId id="293" r:id="rId7"/>
    <p:sldId id="259" r:id="rId8"/>
    <p:sldId id="291" r:id="rId9"/>
    <p:sldId id="300" r:id="rId10"/>
    <p:sldId id="295" r:id="rId11"/>
    <p:sldId id="292" r:id="rId12"/>
    <p:sldId id="298" r:id="rId13"/>
    <p:sldId id="299" r:id="rId14"/>
    <p:sldId id="297" r:id="rId15"/>
    <p:sldId id="296" r:id="rId16"/>
    <p:sldId id="294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5" r:id="rId38"/>
    <p:sldId id="286" r:id="rId39"/>
    <p:sldId id="280" r:id="rId40"/>
    <p:sldId id="281" r:id="rId41"/>
    <p:sldId id="282" r:id="rId42"/>
    <p:sldId id="283" r:id="rId43"/>
    <p:sldId id="284" r:id="rId44"/>
  </p:sldIdLst>
  <p:sldSz cx="9144000" cy="6858000" type="screen4x3"/>
  <p:notesSz cx="6858000" cy="9144000"/>
  <p:embeddedFontLst>
    <p:embeddedFont>
      <p:font typeface="Roboto Slab" panose="020B0604020202020204" charset="0"/>
      <p:regular r:id="rId46"/>
      <p:bold r:id="rId47"/>
    </p:embeddedFont>
    <p:embeddedFont>
      <p:font typeface="Source Sans Pro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BE877DD-E411-4F4C-8563-55254F04920C}">
          <p14:sldIdLst>
            <p14:sldId id="256"/>
            <p14:sldId id="258"/>
            <p14:sldId id="287"/>
            <p14:sldId id="289"/>
            <p14:sldId id="290"/>
            <p14:sldId id="293"/>
            <p14:sldId id="259"/>
            <p14:sldId id="291"/>
            <p14:sldId id="300"/>
            <p14:sldId id="295"/>
            <p14:sldId id="292"/>
            <p14:sldId id="298"/>
            <p14:sldId id="299"/>
            <p14:sldId id="297"/>
            <p14:sldId id="296"/>
            <p14:sldId id="294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Untitled Section" id="{1DCCD28C-E778-411E-86F2-DA48B4DBEDD7}">
          <p14:sldIdLst>
            <p14:sldId id="285"/>
            <p14:sldId id="286"/>
            <p14:sldId id="280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llamkonda, Praneeth Krishna" initials="BPK" lastIdx="1" clrIdx="0">
    <p:extLst>
      <p:ext uri="{19B8F6BF-5375-455C-9EA6-DF929625EA0E}">
        <p15:presenceInfo xmlns:p15="http://schemas.microsoft.com/office/powerpoint/2012/main" userId="S-1-5-21-2688028954-3945078444-3321843964-11037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DF1"/>
    <a:srgbClr val="B9B9B9"/>
    <a:srgbClr val="FFFFFF"/>
    <a:srgbClr val="B2B2B2"/>
    <a:srgbClr val="FF9966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1729A7D-1AEA-4F46-9FAA-5522F0AD2F88}">
  <a:tblStyle styleId="{F1729A7D-1AEA-4F46-9FAA-5522F0AD2F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63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needle in a haystack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rgbClr val="607D8B"/>
                </a:solidFill>
                <a:latin typeface="Source Sans Pro"/>
                <a:sym typeface="Source Sans Pro"/>
              </a:rPr>
              <a:t>Despite the huge growth of knowledge the process of scientific discovery </a:t>
            </a:r>
            <a:r>
              <a:rPr lang="en-US" sz="1100" b="1" dirty="0">
                <a:solidFill>
                  <a:srgbClr val="0091EA"/>
                </a:solidFill>
                <a:latin typeface="Roboto Slab"/>
                <a:ea typeface="Roboto Slab"/>
                <a:sym typeface="Source Sans Pro"/>
              </a:rPr>
              <a:t>HAS NOT CHANGED FOR 50 YEARS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24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rgbClr val="607D8B"/>
                </a:solidFill>
                <a:latin typeface="Source Sans Pro"/>
              </a:rPr>
              <a:t>Why we still spinning our heads working on traditional drug discovery when we know that is not working.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rgbClr val="607D8B"/>
                </a:solidFill>
                <a:latin typeface="Source Sans Pro"/>
              </a:rPr>
              <a:t>Tremendous mismatch between amount of information available and our ability to cure diseases.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dirty="0">
              <a:solidFill>
                <a:srgbClr val="607D8B"/>
              </a:solidFill>
              <a:latin typeface="Source Sans 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locality and hierarchical composition could be applied to the modeling of bioactivity and chemical interactions.</a:t>
            </a:r>
          </a:p>
          <a:p>
            <a:r>
              <a:rPr lang="en-US" dirty="0"/>
              <a:t>learns the features governing molecular binding</a:t>
            </a:r>
          </a:p>
          <a:p>
            <a:r>
              <a:rPr lang="en-US" dirty="0" err="1"/>
              <a:t>AtomNet</a:t>
            </a:r>
            <a:r>
              <a:rPr lang="en-US" dirty="0"/>
              <a:t>, screens between 10 and 20 million compounds a day.</a:t>
            </a:r>
          </a:p>
        </p:txBody>
      </p:sp>
    </p:spTree>
    <p:extLst>
      <p:ext uri="{BB962C8B-B14F-4D97-AF65-F5344CB8AC3E}">
        <p14:creationId xmlns:p14="http://schemas.microsoft.com/office/powerpoint/2010/main" val="969961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rgbClr val="607D8B"/>
                </a:solidFill>
                <a:latin typeface="Source Sans Pro"/>
              </a:rPr>
              <a:t>Tremendous mismatch between amount of information available and our ability to cure diseases.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A new scientific paper is published every 30 seconds, there are 10,000 updates to PubMed every day.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ALS – motor neuron disease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dirty="0">
              <a:solidFill>
                <a:srgbClr val="607D8B"/>
              </a:solidFill>
              <a:latin typeface="Source Sans Pro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9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01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edtemplate.com/#check-cordeli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ulletin-archive.kenyon.edu/x4280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google.com/sheets/about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ulletin-archive.kenyon.edu/x4280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eathtothestockphoto.com/wp-content/uploads/DeathtotheStockPhoto-License.pdf" TargetMode="External"/><Relationship Id="rId5" Type="http://schemas.openxmlformats.org/officeDocument/2006/relationships/hyperlink" Target="http://deathtothestockphoto.com/" TargetMode="External"/><Relationship Id="rId4" Type="http://schemas.openxmlformats.org/officeDocument/2006/relationships/hyperlink" Target="http://unsplash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oboto-slab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cost-to-develop-new-pharmaceutical-drug-now-exceeds-2-5b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cost-to-develop-new-pharmaceutical-drug-now-exceeds-2-5b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1269507" y="1795355"/>
            <a:ext cx="4119239" cy="965600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>
                <a:solidFill>
                  <a:srgbClr val="FF5050"/>
                </a:solidFill>
              </a:rPr>
              <a:t>			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A.I</a:t>
            </a:r>
            <a:br>
              <a:rPr lang="en-US" sz="4000" dirty="0"/>
            </a:br>
            <a:endParaRPr sz="4000" dirty="0"/>
          </a:p>
        </p:txBody>
      </p:sp>
      <p:sp>
        <p:nvSpPr>
          <p:cNvPr id="4" name="Shape 70">
            <a:extLst>
              <a:ext uri="{FF2B5EF4-FFF2-40B4-BE49-F238E27FC236}">
                <a16:creationId xmlns:a16="http://schemas.microsoft.com/office/drawing/2014/main" id="{8F81DA51-0C41-4EA5-94A4-AECD1467D273}"/>
              </a:ext>
            </a:extLst>
          </p:cNvPr>
          <p:cNvSpPr txBox="1">
            <a:spLocks/>
          </p:cNvSpPr>
          <p:nvPr/>
        </p:nvSpPr>
        <p:spPr>
          <a:xfrm>
            <a:off x="1402672" y="2986443"/>
            <a:ext cx="7741328" cy="9656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000" dirty="0"/>
              <a:t>Drug research and Operations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7">
            <a:extLst>
              <a:ext uri="{FF2B5EF4-FFF2-40B4-BE49-F238E27FC236}">
                <a16:creationId xmlns:a16="http://schemas.microsoft.com/office/drawing/2014/main" id="{8430B620-7E19-4C21-BEED-37059D213C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60714" y="881820"/>
            <a:ext cx="3078600" cy="7760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PROBLEM ?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586FA-F0BA-475C-91B0-F034BCEF12AB}"/>
              </a:ext>
            </a:extLst>
          </p:cNvPr>
          <p:cNvSpPr txBox="1"/>
          <p:nvPr/>
        </p:nvSpPr>
        <p:spPr>
          <a:xfrm>
            <a:off x="1362346" y="1766806"/>
            <a:ext cx="608459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07D8B"/>
                </a:solidFill>
                <a:latin typeface="Source Sans Pro"/>
              </a:rPr>
              <a:t>Why we still spinning our heads working on traditional drug discovery when we know that is not working.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607D8B"/>
              </a:solidFill>
              <a:latin typeface="Source Sans Pro"/>
            </a:endParaRPr>
          </a:p>
          <a:p>
            <a:pPr lvl="1"/>
            <a:r>
              <a:rPr lang="en-US" sz="2000" dirty="0">
                <a:solidFill>
                  <a:srgbClr val="607D8B"/>
                </a:solidFill>
                <a:latin typeface="Source Sans Pro"/>
              </a:rPr>
              <a:t>     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13,600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 diseases </a:t>
            </a:r>
          </a:p>
          <a:p>
            <a:pPr lvl="1"/>
            <a:r>
              <a:rPr lang="en-US" sz="2000" dirty="0">
                <a:solidFill>
                  <a:srgbClr val="607D8B"/>
                </a:solidFill>
                <a:latin typeface="Source Sans Pro"/>
              </a:rPr>
              <a:t>     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</a:rPr>
              <a:t>~5,000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 known treatments</a:t>
            </a:r>
          </a:p>
          <a:p>
            <a:pPr lvl="1"/>
            <a:r>
              <a:rPr lang="en-US" sz="2000" dirty="0">
                <a:solidFill>
                  <a:srgbClr val="607D8B"/>
                </a:solidFill>
                <a:latin typeface="Source Sans Pro"/>
              </a:rPr>
              <a:t>     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</a:rPr>
              <a:t>~8,000 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unknown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607D8B"/>
              </a:solidFill>
              <a:latin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07D8B"/>
                </a:solidFill>
                <a:latin typeface="Source Sans Pro"/>
              </a:rPr>
              <a:t>Tremendous mismatch between amount of information available and our ability to cure diseases.</a:t>
            </a:r>
          </a:p>
          <a:p>
            <a:endParaRPr lang="en-US" sz="2000" dirty="0">
              <a:solidFill>
                <a:srgbClr val="607D8B"/>
              </a:solidFill>
              <a:latin typeface="Source Sans Pro"/>
            </a:endParaRPr>
          </a:p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    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</a:rPr>
              <a:t>19,000 – 20,000 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genes</a:t>
            </a:r>
          </a:p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    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</a:rPr>
              <a:t>400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 targets</a:t>
            </a:r>
          </a:p>
          <a:p>
            <a:endParaRPr lang="en-US" dirty="0"/>
          </a:p>
          <a:p>
            <a:pPr lvl="4"/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10051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4C93-7753-4416-8662-98C7B6BE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48" y="1061634"/>
            <a:ext cx="5832600" cy="706489"/>
          </a:xfrm>
        </p:spPr>
        <p:txBody>
          <a:bodyPr/>
          <a:lstStyle/>
          <a:p>
            <a:r>
              <a:rPr lang="en-US" sz="3600" dirty="0"/>
              <a:t>AI for Drug Discovery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83330-FDA3-4723-ACFC-26FCB0C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2005" y="1982486"/>
            <a:ext cx="4506063" cy="39068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Aggregate and Synthesize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Understand Mechanisms of Disease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Generate Data and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Repurpose Existing Drugs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Generate Novel Drug Candidates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Validate Drug Candidates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Design Drugs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Design Preclinical 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Run Preclinical 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Design Clinical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Recruit for Clinical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Optimize Clinical Trials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   Publish 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467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4C93-7753-4416-8662-98C7B6BE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48" y="1061634"/>
            <a:ext cx="5832600" cy="706489"/>
          </a:xfrm>
        </p:spPr>
        <p:txBody>
          <a:bodyPr/>
          <a:lstStyle/>
          <a:p>
            <a:r>
              <a:rPr lang="en-US" sz="3600" dirty="0"/>
              <a:t>AI for Drug Discovery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F081C-244B-426D-A986-0C8BCDF2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39" y="2142317"/>
            <a:ext cx="2090657" cy="5853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123DC8-03CC-4F4D-A401-24252F667700}"/>
              </a:ext>
            </a:extLst>
          </p:cNvPr>
          <p:cNvSpPr/>
          <p:nvPr/>
        </p:nvSpPr>
        <p:spPr>
          <a:xfrm>
            <a:off x="1309606" y="2968137"/>
            <a:ext cx="5377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Using Convolutional networks to discover and designing new small molecule drugs.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E96C9-E95A-47E7-BC27-438E7BF4EBAE}"/>
              </a:ext>
            </a:extLst>
          </p:cNvPr>
          <p:cNvSpPr txBox="1"/>
          <p:nvPr/>
        </p:nvSpPr>
        <p:spPr>
          <a:xfrm>
            <a:off x="1309606" y="3766375"/>
            <a:ext cx="42000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hit rates by up to 10,000x and able to deliver accuracy comparable to wet lab experiments.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times faster than ultra high throughput screening.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11B027-42EE-4EAF-8671-450AE7A9A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869" y="3447342"/>
            <a:ext cx="2984670" cy="22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7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4C93-7753-4416-8662-98C7B6BE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48" y="1061634"/>
            <a:ext cx="5832600" cy="706489"/>
          </a:xfrm>
        </p:spPr>
        <p:txBody>
          <a:bodyPr/>
          <a:lstStyle/>
          <a:p>
            <a:r>
              <a:rPr lang="en-US" sz="3600" dirty="0"/>
              <a:t>AI for Drug Discovery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89DC1-9C84-4A75-A9B4-9D220DD6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32" y="2322612"/>
            <a:ext cx="9525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4E2F4-2095-478D-B118-E2C2B5E50824}"/>
              </a:ext>
            </a:extLst>
          </p:cNvPr>
          <p:cNvSpPr txBox="1"/>
          <p:nvPr/>
        </p:nvSpPr>
        <p:spPr>
          <a:xfrm>
            <a:off x="1523032" y="3448373"/>
            <a:ext cx="65128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an AI platform that ingest scientific research data sets, then form and qualify hypotheses and generate novel insights.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Hypothesis in 5 hours to treat ALS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4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4C93-7753-4416-8662-98C7B6BE7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48" y="1061634"/>
            <a:ext cx="5832600" cy="706489"/>
          </a:xfrm>
        </p:spPr>
        <p:txBody>
          <a:bodyPr/>
          <a:lstStyle/>
          <a:p>
            <a:r>
              <a:rPr lang="en-US" sz="3600" dirty="0"/>
              <a:t>AI Startup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83330-FDA3-4723-ACFC-26FCB0C0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2005" y="1982486"/>
            <a:ext cx="4506063" cy="39068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A70A6-85BD-467F-8BE6-1481725B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60" y="2137681"/>
            <a:ext cx="700975" cy="1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0458-482D-4FE3-B8F3-23EE0B6335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45C8D-7046-4A1A-9FE9-6281319C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9</a:t>
            </a:r>
            <a:r>
              <a:rPr lang="en-US" sz="7200" dirty="0"/>
              <a:t>x</a:t>
            </a:r>
            <a:endParaRPr sz="7200" dirty="0"/>
          </a:p>
        </p:txBody>
      </p:sp>
      <p:sp>
        <p:nvSpPr>
          <p:cNvPr id="256" name="Shape 256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6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Published papers since 1998</a:t>
            </a:r>
            <a:endParaRPr sz="2400" dirty="0"/>
          </a:p>
        </p:txBody>
      </p:sp>
      <p:sp>
        <p:nvSpPr>
          <p:cNvPr id="257" name="Shape 257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14x</a:t>
            </a:r>
            <a:endParaRPr sz="7200" dirty="0"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0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Startups since 2000</a:t>
            </a:r>
            <a:endParaRPr sz="2400" dirty="0"/>
          </a:p>
        </p:txBody>
      </p:sp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2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11</a:t>
            </a:r>
            <a:r>
              <a:rPr lang="en-US" sz="7200" dirty="0"/>
              <a:t>x</a:t>
            </a:r>
            <a:endParaRPr sz="4800" dirty="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8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Course enrollment since 1996</a:t>
            </a:r>
            <a:endParaRPr sz="2400" dirty="0"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368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</a:t>
            </a:r>
            <a:r>
              <a:rPr lang="en" b="1" dirty="0">
                <a:solidFill>
                  <a:srgbClr val="0091EA"/>
                </a:solidFill>
              </a:rPr>
              <a:t>means of inspiration</a:t>
            </a:r>
            <a:r>
              <a:rPr lang="en" dirty="0"/>
              <a:t> and to invoke philosophical thoughts from the reader.</a:t>
            </a:r>
            <a:endParaRPr dirty="0"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Here you have a list of items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And some text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Big concept</a:t>
            </a:r>
            <a:endParaRPr sz="6000" b="1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 idx="4294967295"/>
          </p:nvPr>
        </p:nvSpPr>
        <p:spPr>
          <a:xfrm>
            <a:off x="1369875" y="1747060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4294967295"/>
          </p:nvPr>
        </p:nvSpPr>
        <p:spPr>
          <a:xfrm>
            <a:off x="1522091" y="3293560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</a:t>
            </a:r>
            <a:r>
              <a:rPr lang="en-US" sz="36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Praneeth</a:t>
            </a:r>
            <a:endParaRPr sz="3600" b="1" dirty="0">
              <a:solidFill>
                <a:srgbClr val="0091EA"/>
              </a:solidFill>
              <a:latin typeface="Roboto Slab"/>
              <a:ea typeface="Roboto Slab"/>
              <a:sym typeface="Roboto Slab"/>
            </a:endParaRPr>
          </a:p>
        </p:txBody>
      </p:sp>
      <p:cxnSp>
        <p:nvCxnSpPr>
          <p:cNvPr id="89" name="Shape 89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" name="Shape 84">
            <a:extLst>
              <a:ext uri="{FF2B5EF4-FFF2-40B4-BE49-F238E27FC236}">
                <a16:creationId xmlns:a16="http://schemas.microsoft.com/office/drawing/2014/main" id="{03879E91-CA9D-4EAE-9A3F-E4A178188B24}"/>
              </a:ext>
            </a:extLst>
          </p:cNvPr>
          <p:cNvSpPr/>
          <p:nvPr/>
        </p:nvSpPr>
        <p:spPr>
          <a:xfrm>
            <a:off x="6101625" y="1996060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Shape 88">
            <a:extLst>
              <a:ext uri="{FF2B5EF4-FFF2-40B4-BE49-F238E27FC236}">
                <a16:creationId xmlns:a16="http://schemas.microsoft.com/office/drawing/2014/main" id="{BB779676-A8E0-4796-987B-6B03A595FF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275" y="2099710"/>
            <a:ext cx="1613400" cy="1613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681425" y="2224438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3315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 complex idea can be conveyed with just a single still image, namely making it possible to absorb large amounts of data quickly.</a:t>
            </a:r>
            <a:endParaRPr sz="2600"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75" y="2491100"/>
            <a:ext cx="3275700" cy="3275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5453575" y="3177700"/>
            <a:ext cx="3329100" cy="33291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2400" b="1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19080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33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686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3338271" y="1579604"/>
            <a:ext cx="2467458" cy="4572382"/>
            <a:chOff x="-6729413" y="-17360900"/>
            <a:chExt cx="26138326" cy="48436250"/>
          </a:xfrm>
        </p:grpSpPr>
        <p:sp>
          <p:nvSpPr>
            <p:cNvPr id="179" name="Shape 179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Shape 207"/>
          <p:cNvSpPr/>
          <p:nvPr/>
        </p:nvSpPr>
        <p:spPr>
          <a:xfrm>
            <a:off x="786147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 sz="180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286512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0" y="6344950"/>
            <a:ext cx="9144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</a:rPr>
              <a:t>Diagram featured by </a:t>
            </a:r>
            <a:r>
              <a:rPr lang="en" u="sng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poweredtemplate.com</a:t>
            </a:r>
            <a:endParaRPr>
              <a:solidFill>
                <a:srgbClr val="FFFFFF"/>
              </a:solidFill>
              <a:highlight>
                <a:srgbClr val="0091EA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6" name="Shape 216"/>
          <p:cNvGraphicFramePr/>
          <p:nvPr/>
        </p:nvGraphicFramePr>
        <p:xfrm>
          <a:off x="952500" y="2085975"/>
          <a:ext cx="7239000" cy="2672100"/>
        </p:xfrm>
        <a:graphic>
          <a:graphicData uri="http://schemas.openxmlformats.org/drawingml/2006/table">
            <a:tbl>
              <a:tblPr>
                <a:noFill/>
                <a:tableStyleId>{F1729A7D-1AEA-4F46-9FAA-5522F0AD2F88}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0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Yellow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Blue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Orange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mapa_linea_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8616"/>
            <a:ext cx="9144000" cy="462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714675" y="2238575"/>
            <a:ext cx="7020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5" name="Shape 225"/>
          <p:cNvGrpSpPr/>
          <p:nvPr/>
        </p:nvGrpSpPr>
        <p:grpSpPr>
          <a:xfrm>
            <a:off x="724273" y="2585914"/>
            <a:ext cx="240435" cy="240435"/>
            <a:chOff x="3683125" y="481100"/>
            <a:chExt cx="270000" cy="270000"/>
          </a:xfrm>
        </p:grpSpPr>
        <p:sp>
          <p:nvSpPr>
            <p:cNvPr id="226" name="Shape 226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2416673" y="4562239"/>
            <a:ext cx="240435" cy="240435"/>
            <a:chOff x="3683125" y="481100"/>
            <a:chExt cx="270000" cy="270000"/>
          </a:xfrm>
        </p:grpSpPr>
        <p:sp>
          <p:nvSpPr>
            <p:cNvPr id="229" name="Shape 229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744723" y="2388114"/>
            <a:ext cx="240435" cy="240435"/>
            <a:chOff x="3683125" y="481100"/>
            <a:chExt cx="270000" cy="270000"/>
          </a:xfrm>
        </p:grpSpPr>
        <p:sp>
          <p:nvSpPr>
            <p:cNvPr id="232" name="Shape 232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4180823" y="3354389"/>
            <a:ext cx="240435" cy="240435"/>
            <a:chOff x="3683125" y="481100"/>
            <a:chExt cx="270000" cy="270000"/>
          </a:xfrm>
        </p:grpSpPr>
        <p:sp>
          <p:nvSpPr>
            <p:cNvPr id="235" name="Shape 235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6846223" y="2956039"/>
            <a:ext cx="240435" cy="240435"/>
            <a:chOff x="3683125" y="481100"/>
            <a:chExt cx="270000" cy="270000"/>
          </a:xfrm>
        </p:grpSpPr>
        <p:sp>
          <p:nvSpPr>
            <p:cNvPr id="238" name="Shape 238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7598473" y="4863789"/>
            <a:ext cx="240435" cy="240435"/>
            <a:chOff x="3683125" y="481100"/>
            <a:chExt cx="270000" cy="270000"/>
          </a:xfrm>
        </p:grpSpPr>
        <p:sp>
          <p:nvSpPr>
            <p:cNvPr id="241" name="Shape 241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89,526,124</a:t>
            </a:r>
            <a:endParaRPr sz="9600" b="1"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256" name="Shape 256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6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7" name="Shape 257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0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2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8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C775C-581D-43F0-A031-B1F281175D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D81E0-BD05-4C4E-B862-B53167DB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48" y="767715"/>
            <a:ext cx="3622088" cy="3473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07DB88-41A3-418A-B4CD-AF6702F41162}"/>
              </a:ext>
            </a:extLst>
          </p:cNvPr>
          <p:cNvSpPr/>
          <p:nvPr/>
        </p:nvSpPr>
        <p:spPr>
          <a:xfrm>
            <a:off x="1775534" y="4736358"/>
            <a:ext cx="5921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The immediate point of the fish story is that the most obvious, ubiquitous, important realities are often the ones that are the hardest to see and talk about.” </a:t>
            </a:r>
            <a:r>
              <a:rPr lang="en-US" sz="2000" dirty="0">
                <a:latin typeface="Source Sans Pro" panose="020B0604020202020204" charset="0"/>
              </a:rPr>
              <a:t>— </a:t>
            </a:r>
            <a:r>
              <a:rPr lang="en-US" sz="2000" dirty="0">
                <a:latin typeface="Source Sans Pro" panose="020B0604020202020204" charset="0"/>
                <a:hlinkClick r:id="rId3"/>
              </a:rPr>
              <a:t>David Foster Wallace</a:t>
            </a:r>
            <a:endParaRPr lang="en-US" sz="2000" dirty="0"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365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839750" y="1924400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036200" y="2120850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3506750" y="3219800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717575" y="3430625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6000369" y="108620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233171" y="1318852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Shape 273"/>
          <p:cNvCxnSpPr/>
          <p:nvPr/>
        </p:nvCxnSpPr>
        <p:spPr>
          <a:xfrm>
            <a:off x="2804800" y="3437100"/>
            <a:ext cx="981000" cy="600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 rot="10800000" flipH="1">
            <a:off x="5520450" y="2991325"/>
            <a:ext cx="859200" cy="85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86150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3329989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3" name="Shape 283"/>
          <p:cNvSpPr txBox="1">
            <a:spLocks noGrp="1"/>
          </p:cNvSpPr>
          <p:nvPr>
            <p:ph type="body" idx="3"/>
          </p:nvPr>
        </p:nvSpPr>
        <p:spPr>
          <a:xfrm>
            <a:off x="5873827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786150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5" name="Shape 285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6" name="Shape 286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87" name="Shape 287"/>
          <p:cNvGrpSpPr/>
          <p:nvPr/>
        </p:nvGrpSpPr>
        <p:grpSpPr>
          <a:xfrm>
            <a:off x="921697" y="1777648"/>
            <a:ext cx="304009" cy="326513"/>
            <a:chOff x="616425" y="2329600"/>
            <a:chExt cx="361700" cy="388475"/>
          </a:xfrm>
        </p:grpSpPr>
        <p:sp>
          <p:nvSpPr>
            <p:cNvPr id="288" name="Shape 28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5980786" y="3978259"/>
            <a:ext cx="435022" cy="323445"/>
            <a:chOff x="5247525" y="3007275"/>
            <a:chExt cx="517575" cy="384825"/>
          </a:xfrm>
        </p:grpSpPr>
        <p:sp>
          <p:nvSpPr>
            <p:cNvPr id="297" name="Shape 29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965717" y="3968774"/>
            <a:ext cx="215966" cy="342399"/>
            <a:chOff x="6718575" y="2318625"/>
            <a:chExt cx="256950" cy="407375"/>
          </a:xfrm>
        </p:grpSpPr>
        <p:sp>
          <p:nvSpPr>
            <p:cNvPr id="300" name="Shape 3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Shape 3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Shape 320"/>
          <p:cNvGrpSpPr/>
          <p:nvPr/>
        </p:nvGrpSpPr>
        <p:grpSpPr>
          <a:xfrm>
            <a:off x="3453692" y="1777657"/>
            <a:ext cx="359272" cy="376691"/>
            <a:chOff x="5961125" y="1623900"/>
            <a:chExt cx="427450" cy="448175"/>
          </a:xfrm>
        </p:grpSpPr>
        <p:sp>
          <p:nvSpPr>
            <p:cNvPr id="321" name="Shape 32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Shape 328"/>
          <p:cNvGrpSpPr/>
          <p:nvPr/>
        </p:nvGrpSpPr>
        <p:grpSpPr>
          <a:xfrm>
            <a:off x="6040971" y="1803252"/>
            <a:ext cx="345971" cy="325505"/>
            <a:chOff x="5972700" y="2330200"/>
            <a:chExt cx="411625" cy="387275"/>
          </a:xfrm>
        </p:grpSpPr>
        <p:sp>
          <p:nvSpPr>
            <p:cNvPr id="329" name="Shape 3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8" y="-304800"/>
            <a:ext cx="68675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5385337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Android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5523468" y="839913"/>
            <a:ext cx="2483749" cy="522687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iPhone project</a:t>
            </a:r>
            <a:endParaRPr b="1" dirty="0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 dirty="0">
              <a:highlight>
                <a:srgbClr val="ECEFF1"/>
              </a:highlight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4787663" y="718130"/>
            <a:ext cx="3839439" cy="5429937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042175" y="1207850"/>
            <a:ext cx="3331800" cy="4450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Tablet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2388093" y="585926"/>
            <a:ext cx="4412201" cy="395944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2601157" y="799770"/>
            <a:ext cx="4002730" cy="301188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body" idx="4294967295"/>
          </p:nvPr>
        </p:nvSpPr>
        <p:spPr>
          <a:xfrm>
            <a:off x="457200" y="4231525"/>
            <a:ext cx="8192400" cy="21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Desktop project</a:t>
            </a:r>
            <a:endParaRPr b="1" dirty="0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 dirty="0">
              <a:highlight>
                <a:srgbClr val="ECEFF1"/>
              </a:highlight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" name="video_file_2">
            <a:hlinkClick r:id="" action="ppaction://media"/>
            <a:extLst>
              <a:ext uri="{FF2B5EF4-FFF2-40B4-BE49-F238E27FC236}">
                <a16:creationId xmlns:a16="http://schemas.microsoft.com/office/drawing/2014/main" id="{F397D091-CF2F-4F8E-9E26-522B30018D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1157" y="799770"/>
            <a:ext cx="4002729" cy="3002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2648113" y="328041"/>
            <a:ext cx="3413292" cy="308368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2799131" y="431064"/>
            <a:ext cx="3133097" cy="2349822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585797" y="6501810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2" name="video_file_2">
            <a:hlinkClick r:id="" action="ppaction://media"/>
            <a:extLst>
              <a:ext uri="{FF2B5EF4-FFF2-40B4-BE49-F238E27FC236}">
                <a16:creationId xmlns:a16="http://schemas.microsoft.com/office/drawing/2014/main" id="{F397D091-CF2F-4F8E-9E26-522B30018D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9131" y="431065"/>
            <a:ext cx="3133095" cy="2349821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F6A6B1AB-3180-4642-B7D5-D083E076E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84" y="3514746"/>
            <a:ext cx="8470387" cy="160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4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 -0.08056 L 0.00469 0.131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956CB-B71E-4A56-853F-D21733DF4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7FCB5-AFD6-4D24-ADCD-91A67C932285}"/>
              </a:ext>
            </a:extLst>
          </p:cNvPr>
          <p:cNvSpPr txBox="1"/>
          <p:nvPr/>
        </p:nvSpPr>
        <p:spPr>
          <a:xfrm>
            <a:off x="1074198" y="1065320"/>
            <a:ext cx="6445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Artificial intelligence is for </a:t>
            </a:r>
            <a:r>
              <a:rPr lang="en-US" sz="2000" b="1" dirty="0">
                <a:solidFill>
                  <a:srgbClr val="FFC000"/>
                </a:solidFill>
                <a:latin typeface="Roboto Slab"/>
                <a:ea typeface="Roboto Slab"/>
                <a:sym typeface="Roboto Slab"/>
              </a:rPr>
              <a:t>optimization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  </a:t>
            </a:r>
          </a:p>
          <a:p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 Human intelligence is for </a:t>
            </a:r>
            <a:r>
              <a:rPr lang="en-US" sz="2000" b="1" dirty="0">
                <a:solidFill>
                  <a:srgbClr val="92D050"/>
                </a:solidFill>
                <a:latin typeface="Roboto Slab"/>
                <a:ea typeface="Roboto Slab"/>
                <a:sym typeface="Roboto Slab"/>
              </a:rPr>
              <a:t>innovation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B8232-A433-4963-B0F3-70E49735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664" y="1988650"/>
            <a:ext cx="2541247" cy="2437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FEE7EB-CF3C-4C54-A740-7E78F49A17C1}"/>
              </a:ext>
            </a:extLst>
          </p:cNvPr>
          <p:cNvSpPr/>
          <p:nvPr/>
        </p:nvSpPr>
        <p:spPr>
          <a:xfrm>
            <a:off x="1433743" y="4807380"/>
            <a:ext cx="61832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604020202020204" charset="0"/>
              </a:rPr>
              <a:t>The immediate point of the fish story is that the most obvious, ubiquitous, important realities are often the ones that are the hardest to see and talk about.” — </a:t>
            </a:r>
            <a:r>
              <a:rPr lang="en-US" dirty="0">
                <a:latin typeface="Source Sans Pro" panose="020B0604020202020204" charset="0"/>
                <a:hlinkClick r:id="rId3"/>
              </a:rPr>
              <a:t>David Foster Wallace</a:t>
            </a:r>
            <a:endParaRPr lang="en-US" dirty="0">
              <a:latin typeface="Source Sans Pro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0E99E-7E1C-4275-B07E-53212E59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95" y="1988650"/>
            <a:ext cx="2541247" cy="24370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817816-CCCE-4051-A8CC-D9C30E515956}"/>
              </a:ext>
            </a:extLst>
          </p:cNvPr>
          <p:cNvSpPr/>
          <p:nvPr/>
        </p:nvSpPr>
        <p:spPr>
          <a:xfrm>
            <a:off x="705774" y="4807380"/>
            <a:ext cx="61832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604020202020204" charset="0"/>
              </a:rPr>
              <a:t>The immediate point of the fish story is that the most obvious, ubiquitous, important realities are often the ones that are the hardest to see and talk about.” — </a:t>
            </a:r>
            <a:r>
              <a:rPr lang="en-US" dirty="0">
                <a:latin typeface="Source Sans Pro" panose="020B0604020202020204" charset="0"/>
                <a:hlinkClick r:id="rId3"/>
              </a:rPr>
              <a:t>David Foster Wallace</a:t>
            </a:r>
            <a:endParaRPr lang="en-US" dirty="0"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46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Shape 377"/>
          <p:cNvSpPr txBox="1">
            <a:spLocks noGrp="1"/>
          </p:cNvSpPr>
          <p:nvPr>
            <p:ph type="body" idx="4294967295"/>
          </p:nvPr>
        </p:nvSpPr>
        <p:spPr>
          <a:xfrm>
            <a:off x="685800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BBBC5-64FD-4BA0-99CC-EB644DAE0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778FE-8578-4397-9AAE-EA224742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278"/>
            <a:ext cx="9149137" cy="50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5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r>
              <a:rPr lang="en" sz="2400"/>
              <a:t> &amp; </a:t>
            </a:r>
            <a:r>
              <a:rPr lang="en" sz="2400" u="sng">
                <a:hlinkClick r:id="rId5"/>
              </a:rPr>
              <a:t>Death to the Stock Photo</a:t>
            </a:r>
            <a:r>
              <a:rPr lang="en" sz="2400"/>
              <a:t> (</a:t>
            </a:r>
            <a:r>
              <a:rPr lang="en" sz="2400" u="sng">
                <a:hlinkClick r:id="rId6"/>
              </a:rPr>
              <a:t>license</a:t>
            </a:r>
            <a:r>
              <a:rPr lang="en" sz="2400"/>
              <a:t>)</a:t>
            </a:r>
            <a:endParaRPr sz="2400"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7466100" cy="3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presentations uses the following typographies and colors: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Titles: </a:t>
            </a:r>
            <a:r>
              <a:rPr lang="en" sz="1800" b="1"/>
              <a:t>Roboto Slab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Body copy: </a:t>
            </a:r>
            <a:r>
              <a:rPr lang="en" sz="1800" b="1"/>
              <a:t>Source Sans Pro</a:t>
            </a:r>
            <a:endParaRPr sz="1800" b="1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these pages: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https://www.fontsquirrel.com/fonts/roboto-slab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https://www.fontsquirrel.com/fonts/source-sans-pro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Blue </a:t>
            </a:r>
            <a:r>
              <a:rPr lang="en" sz="1800" b="1">
                <a:solidFill>
                  <a:srgbClr val="0091EA"/>
                </a:solidFill>
              </a:rPr>
              <a:t>#0091ea</a:t>
            </a:r>
            <a:endParaRPr sz="1800" b="1">
              <a:solidFill>
                <a:srgbClr val="0091EA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Dark gray </a:t>
            </a:r>
            <a:r>
              <a:rPr lang="en" sz="1800" b="1"/>
              <a:t>#263238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Medium gray </a:t>
            </a:r>
            <a:r>
              <a:rPr lang="en" sz="1800" b="1">
                <a:solidFill>
                  <a:srgbClr val="607D8B"/>
                </a:solidFill>
              </a:rPr>
              <a:t>#607d8b</a:t>
            </a:r>
            <a:endParaRPr sz="1800" b="1">
              <a:solidFill>
                <a:srgbClr val="607D8B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Light gray </a:t>
            </a:r>
            <a:r>
              <a:rPr lang="en" sz="1800" b="1">
                <a:solidFill>
                  <a:srgbClr val="CFD8DC"/>
                </a:solidFill>
                <a:highlight>
                  <a:srgbClr val="263238"/>
                </a:highlight>
              </a:rPr>
              <a:t>#cfd8dc</a:t>
            </a:r>
            <a:endParaRPr sz="1800" b="1">
              <a:solidFill>
                <a:srgbClr val="CFD8DC"/>
              </a:solidFill>
              <a:highlight>
                <a:srgbClr val="263238"/>
              </a:highlight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3680300" y="5885225"/>
            <a:ext cx="5160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6324775" y="12220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Shape 399"/>
          <p:cNvGrpSpPr/>
          <p:nvPr/>
        </p:nvGrpSpPr>
        <p:grpSpPr>
          <a:xfrm>
            <a:off x="424947" y="1242994"/>
            <a:ext cx="342903" cy="447293"/>
            <a:chOff x="590250" y="244200"/>
            <a:chExt cx="407975" cy="532175"/>
          </a:xfrm>
        </p:grpSpPr>
        <p:sp>
          <p:nvSpPr>
            <p:cNvPr id="400" name="Shape 40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Shape 414"/>
          <p:cNvGrpSpPr/>
          <p:nvPr/>
        </p:nvGrpSpPr>
        <p:grpSpPr>
          <a:xfrm>
            <a:off x="977639" y="1309016"/>
            <a:ext cx="372594" cy="310144"/>
            <a:chOff x="1247825" y="322750"/>
            <a:chExt cx="443300" cy="369000"/>
          </a:xfrm>
        </p:grpSpPr>
        <p:sp>
          <p:nvSpPr>
            <p:cNvPr id="415" name="Shape 41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Shape 420"/>
          <p:cNvGrpSpPr/>
          <p:nvPr/>
        </p:nvGrpSpPr>
        <p:grpSpPr>
          <a:xfrm>
            <a:off x="1550818" y="1307482"/>
            <a:ext cx="356204" cy="313212"/>
            <a:chOff x="1929775" y="320925"/>
            <a:chExt cx="423800" cy="372650"/>
          </a:xfrm>
        </p:grpSpPr>
        <p:sp>
          <p:nvSpPr>
            <p:cNvPr id="421" name="Shape 42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Shape 426"/>
          <p:cNvSpPr/>
          <p:nvPr/>
        </p:nvSpPr>
        <p:spPr>
          <a:xfrm>
            <a:off x="2148120" y="1296229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2733088" y="1297258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28" name="Shape 428"/>
          <p:cNvGrpSpPr/>
          <p:nvPr/>
        </p:nvGrpSpPr>
        <p:grpSpPr>
          <a:xfrm>
            <a:off x="3820462" y="1272160"/>
            <a:ext cx="336767" cy="383835"/>
            <a:chOff x="4630125" y="278900"/>
            <a:chExt cx="400675" cy="456675"/>
          </a:xfrm>
        </p:grpSpPr>
        <p:sp>
          <p:nvSpPr>
            <p:cNvPr id="429" name="Shape 42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Shape 433"/>
          <p:cNvSpPr/>
          <p:nvPr/>
        </p:nvSpPr>
        <p:spPr>
          <a:xfrm>
            <a:off x="4361051" y="1295725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34" name="Shape 434"/>
          <p:cNvGrpSpPr/>
          <p:nvPr/>
        </p:nvGrpSpPr>
        <p:grpSpPr>
          <a:xfrm>
            <a:off x="430074" y="1818716"/>
            <a:ext cx="342882" cy="418128"/>
            <a:chOff x="596350" y="929175"/>
            <a:chExt cx="407950" cy="497475"/>
          </a:xfrm>
        </p:grpSpPr>
        <p:sp>
          <p:nvSpPr>
            <p:cNvPr id="435" name="Shape 435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1554390" y="1879631"/>
            <a:ext cx="349060" cy="298882"/>
            <a:chOff x="1934025" y="1001650"/>
            <a:chExt cx="415300" cy="355600"/>
          </a:xfrm>
        </p:grpSpPr>
        <p:sp>
          <p:nvSpPr>
            <p:cNvPr id="443" name="Shape 44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Shape 447"/>
          <p:cNvSpPr/>
          <p:nvPr/>
        </p:nvSpPr>
        <p:spPr>
          <a:xfrm>
            <a:off x="2118449" y="1854573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2683959" y="1871972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254071" y="1874536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3830339" y="1877604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1" name="Shape 451"/>
          <p:cNvGrpSpPr/>
          <p:nvPr/>
        </p:nvGrpSpPr>
        <p:grpSpPr>
          <a:xfrm>
            <a:off x="4378785" y="1857106"/>
            <a:ext cx="350068" cy="350573"/>
            <a:chOff x="5294400" y="974850"/>
            <a:chExt cx="416500" cy="417100"/>
          </a:xfrm>
        </p:grpSpPr>
        <p:sp>
          <p:nvSpPr>
            <p:cNvPr id="452" name="Shape 45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4901807" y="1817707"/>
            <a:ext cx="433992" cy="422729"/>
            <a:chOff x="5916675" y="927975"/>
            <a:chExt cx="516350" cy="502950"/>
          </a:xfrm>
        </p:grpSpPr>
        <p:sp>
          <p:nvSpPr>
            <p:cNvPr id="455" name="Shape 4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Shape 457"/>
          <p:cNvGrpSpPr/>
          <p:nvPr/>
        </p:nvGrpSpPr>
        <p:grpSpPr>
          <a:xfrm>
            <a:off x="403451" y="2467120"/>
            <a:ext cx="391001" cy="264085"/>
            <a:chOff x="564675" y="1700625"/>
            <a:chExt cx="465200" cy="314200"/>
          </a:xfrm>
        </p:grpSpPr>
        <p:sp>
          <p:nvSpPr>
            <p:cNvPr id="458" name="Shape 45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968435" y="2402632"/>
            <a:ext cx="391001" cy="382827"/>
            <a:chOff x="1236875" y="1623900"/>
            <a:chExt cx="465200" cy="455475"/>
          </a:xfrm>
        </p:grpSpPr>
        <p:sp>
          <p:nvSpPr>
            <p:cNvPr id="462" name="Shape 4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1545690" y="2410827"/>
            <a:ext cx="366458" cy="366437"/>
            <a:chOff x="1923675" y="1633650"/>
            <a:chExt cx="436000" cy="435975"/>
          </a:xfrm>
        </p:grpSpPr>
        <p:sp>
          <p:nvSpPr>
            <p:cNvPr id="470" name="Shape 47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Shape 476"/>
          <p:cNvGrpSpPr/>
          <p:nvPr/>
        </p:nvGrpSpPr>
        <p:grpSpPr>
          <a:xfrm>
            <a:off x="2109141" y="2409293"/>
            <a:ext cx="369505" cy="369505"/>
            <a:chOff x="2594050" y="1631825"/>
            <a:chExt cx="439625" cy="439625"/>
          </a:xfrm>
        </p:grpSpPr>
        <p:sp>
          <p:nvSpPr>
            <p:cNvPr id="477" name="Shape 47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Shape 481"/>
          <p:cNvSpPr/>
          <p:nvPr/>
        </p:nvSpPr>
        <p:spPr>
          <a:xfrm>
            <a:off x="2690599" y="242571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82" name="Shape 482"/>
          <p:cNvGrpSpPr/>
          <p:nvPr/>
        </p:nvGrpSpPr>
        <p:grpSpPr>
          <a:xfrm>
            <a:off x="3273906" y="2381662"/>
            <a:ext cx="299911" cy="424768"/>
            <a:chOff x="3979850" y="1598950"/>
            <a:chExt cx="356825" cy="505375"/>
          </a:xfrm>
        </p:grpSpPr>
        <p:sp>
          <p:nvSpPr>
            <p:cNvPr id="483" name="Shape 483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3791296" y="2472751"/>
            <a:ext cx="395098" cy="242589"/>
            <a:chOff x="4595425" y="1707325"/>
            <a:chExt cx="470075" cy="288625"/>
          </a:xfrm>
        </p:grpSpPr>
        <p:sp>
          <p:nvSpPr>
            <p:cNvPr id="486" name="Shape 48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4375213" y="2413391"/>
            <a:ext cx="357234" cy="361310"/>
            <a:chOff x="5290150" y="1636700"/>
            <a:chExt cx="425025" cy="429875"/>
          </a:xfrm>
        </p:grpSpPr>
        <p:sp>
          <p:nvSpPr>
            <p:cNvPr id="492" name="Shape 49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Shape 494"/>
          <p:cNvGrpSpPr/>
          <p:nvPr/>
        </p:nvGrpSpPr>
        <p:grpSpPr>
          <a:xfrm>
            <a:off x="4939167" y="2402632"/>
            <a:ext cx="359272" cy="376691"/>
            <a:chOff x="5961125" y="1623900"/>
            <a:chExt cx="427450" cy="448175"/>
          </a:xfrm>
        </p:grpSpPr>
        <p:sp>
          <p:nvSpPr>
            <p:cNvPr id="495" name="Shape 495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5491859" y="2412361"/>
            <a:ext cx="383835" cy="363369"/>
            <a:chOff x="6618700" y="1635475"/>
            <a:chExt cx="456675" cy="432325"/>
          </a:xfrm>
        </p:grpSpPr>
        <p:sp>
          <p:nvSpPr>
            <p:cNvPr id="503" name="Shape 503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46947" y="2995773"/>
            <a:ext cx="304009" cy="326513"/>
            <a:chOff x="616425" y="2329600"/>
            <a:chExt cx="361700" cy="388475"/>
          </a:xfrm>
        </p:grpSpPr>
        <p:sp>
          <p:nvSpPr>
            <p:cNvPr id="509" name="Shape 50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Shape 517"/>
          <p:cNvGrpSpPr/>
          <p:nvPr/>
        </p:nvGrpSpPr>
        <p:grpSpPr>
          <a:xfrm>
            <a:off x="1003757" y="2998841"/>
            <a:ext cx="320378" cy="320378"/>
            <a:chOff x="1278900" y="2333250"/>
            <a:chExt cx="381175" cy="381175"/>
          </a:xfrm>
        </p:grpSpPr>
        <p:sp>
          <p:nvSpPr>
            <p:cNvPr id="518" name="Shape 5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1568720" y="2998841"/>
            <a:ext cx="320399" cy="320378"/>
            <a:chOff x="1951075" y="2333250"/>
            <a:chExt cx="381200" cy="381175"/>
          </a:xfrm>
        </p:grpSpPr>
        <p:sp>
          <p:nvSpPr>
            <p:cNvPr id="523" name="Shape 523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Shape 527"/>
          <p:cNvGrpSpPr/>
          <p:nvPr/>
        </p:nvGrpSpPr>
        <p:grpSpPr>
          <a:xfrm>
            <a:off x="2133704" y="2998841"/>
            <a:ext cx="320378" cy="320378"/>
            <a:chOff x="2623275" y="2333250"/>
            <a:chExt cx="381175" cy="381175"/>
          </a:xfrm>
        </p:grpSpPr>
        <p:sp>
          <p:nvSpPr>
            <p:cNvPr id="528" name="Shape 52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2773409" y="2943578"/>
            <a:ext cx="170937" cy="426827"/>
            <a:chOff x="3384375" y="2267500"/>
            <a:chExt cx="203375" cy="507825"/>
          </a:xfrm>
        </p:grpSpPr>
        <p:sp>
          <p:nvSpPr>
            <p:cNvPr id="533" name="Shape 533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3918716" y="2997811"/>
            <a:ext cx="140237" cy="318339"/>
            <a:chOff x="4747025" y="2332025"/>
            <a:chExt cx="166850" cy="378750"/>
          </a:xfrm>
        </p:grpSpPr>
        <p:sp>
          <p:nvSpPr>
            <p:cNvPr id="536" name="Shape 53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3351190" y="2945616"/>
            <a:ext cx="145343" cy="422729"/>
            <a:chOff x="4071800" y="2269925"/>
            <a:chExt cx="172925" cy="502950"/>
          </a:xfrm>
        </p:grpSpPr>
        <p:sp>
          <p:nvSpPr>
            <p:cNvPr id="539" name="Shape 5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Shape 541"/>
          <p:cNvSpPr/>
          <p:nvPr/>
        </p:nvSpPr>
        <p:spPr>
          <a:xfrm>
            <a:off x="4393811" y="2990216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42" name="Shape 542"/>
          <p:cNvGrpSpPr/>
          <p:nvPr/>
        </p:nvGrpSpPr>
        <p:grpSpPr>
          <a:xfrm>
            <a:off x="4948896" y="2996277"/>
            <a:ext cx="345971" cy="325505"/>
            <a:chOff x="5972700" y="2330200"/>
            <a:chExt cx="411625" cy="387275"/>
          </a:xfrm>
        </p:grpSpPr>
        <p:sp>
          <p:nvSpPr>
            <p:cNvPr id="543" name="Shape 5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Shape 545"/>
          <p:cNvGrpSpPr/>
          <p:nvPr/>
        </p:nvGrpSpPr>
        <p:grpSpPr>
          <a:xfrm>
            <a:off x="544193" y="3524406"/>
            <a:ext cx="109538" cy="399195"/>
            <a:chOff x="732125" y="2958550"/>
            <a:chExt cx="130325" cy="474950"/>
          </a:xfrm>
        </p:grpSpPr>
        <p:sp>
          <p:nvSpPr>
            <p:cNvPr id="546" name="Shape 54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Shape 554"/>
          <p:cNvSpPr/>
          <p:nvPr/>
        </p:nvSpPr>
        <p:spPr>
          <a:xfrm>
            <a:off x="1561113" y="3508635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039605" y="3508635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56" name="Shape 556"/>
          <p:cNvGrpSpPr/>
          <p:nvPr/>
        </p:nvGrpSpPr>
        <p:grpSpPr>
          <a:xfrm>
            <a:off x="2099937" y="3537202"/>
            <a:ext cx="387933" cy="367467"/>
            <a:chOff x="2583100" y="2973775"/>
            <a:chExt cx="461550" cy="437200"/>
          </a:xfrm>
        </p:grpSpPr>
        <p:sp>
          <p:nvSpPr>
            <p:cNvPr id="557" name="Shape 55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Shape 559"/>
          <p:cNvSpPr/>
          <p:nvPr/>
        </p:nvSpPr>
        <p:spPr>
          <a:xfrm>
            <a:off x="3810881" y="3545997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60" name="Shape 560"/>
          <p:cNvGrpSpPr/>
          <p:nvPr/>
        </p:nvGrpSpPr>
        <p:grpSpPr>
          <a:xfrm>
            <a:off x="4339386" y="3565359"/>
            <a:ext cx="435022" cy="323445"/>
            <a:chOff x="5247525" y="3007275"/>
            <a:chExt cx="517575" cy="384825"/>
          </a:xfrm>
        </p:grpSpPr>
        <p:sp>
          <p:nvSpPr>
            <p:cNvPr id="561" name="Shape 56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3250372" y="3546931"/>
            <a:ext cx="342882" cy="350068"/>
            <a:chOff x="3951850" y="2985350"/>
            <a:chExt cx="407950" cy="416500"/>
          </a:xfrm>
        </p:grpSpPr>
        <p:sp>
          <p:nvSpPr>
            <p:cNvPr id="564" name="Shape 56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407044" y="4136479"/>
            <a:ext cx="397136" cy="305017"/>
            <a:chOff x="568950" y="3686775"/>
            <a:chExt cx="472500" cy="362900"/>
          </a:xfrm>
        </p:grpSpPr>
        <p:sp>
          <p:nvSpPr>
            <p:cNvPr id="569" name="Shape 56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Shape 572"/>
          <p:cNvSpPr/>
          <p:nvPr/>
        </p:nvSpPr>
        <p:spPr>
          <a:xfrm>
            <a:off x="4983886" y="3529627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3" name="Shape 573"/>
          <p:cNvGrpSpPr/>
          <p:nvPr/>
        </p:nvGrpSpPr>
        <p:grpSpPr>
          <a:xfrm>
            <a:off x="975096" y="4162072"/>
            <a:ext cx="377700" cy="253852"/>
            <a:chOff x="1244800" y="3717225"/>
            <a:chExt cx="449375" cy="302025"/>
          </a:xfrm>
        </p:grpSpPr>
        <p:sp>
          <p:nvSpPr>
            <p:cNvPr id="574" name="Shape 57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1545186" y="4142614"/>
            <a:ext cx="367467" cy="287115"/>
            <a:chOff x="1923075" y="3694075"/>
            <a:chExt cx="437200" cy="341600"/>
          </a:xfrm>
        </p:grpSpPr>
        <p:sp>
          <p:nvSpPr>
            <p:cNvPr id="581" name="Shape 58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2113742" y="4138013"/>
            <a:ext cx="360301" cy="295814"/>
            <a:chOff x="2599525" y="3688600"/>
            <a:chExt cx="428675" cy="351950"/>
          </a:xfrm>
        </p:grpSpPr>
        <p:sp>
          <p:nvSpPr>
            <p:cNvPr id="591" name="Shape 59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2696125" y="4117546"/>
            <a:ext cx="333700" cy="329077"/>
            <a:chOff x="3292425" y="3664250"/>
            <a:chExt cx="397025" cy="391525"/>
          </a:xfrm>
        </p:grpSpPr>
        <p:sp>
          <p:nvSpPr>
            <p:cNvPr id="595" name="Shape 59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3233982" y="4160013"/>
            <a:ext cx="369526" cy="268183"/>
            <a:chOff x="3932350" y="3714775"/>
            <a:chExt cx="439650" cy="319075"/>
          </a:xfrm>
        </p:grpSpPr>
        <p:sp>
          <p:nvSpPr>
            <p:cNvPr id="599" name="Shape 59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3798966" y="4160013"/>
            <a:ext cx="369505" cy="268183"/>
            <a:chOff x="4604550" y="3714775"/>
            <a:chExt cx="439625" cy="319075"/>
          </a:xfrm>
        </p:grpSpPr>
        <p:sp>
          <p:nvSpPr>
            <p:cNvPr id="605" name="Shape 605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Shape 607"/>
          <p:cNvGrpSpPr/>
          <p:nvPr/>
        </p:nvGrpSpPr>
        <p:grpSpPr>
          <a:xfrm>
            <a:off x="4377251" y="4132381"/>
            <a:ext cx="353136" cy="313738"/>
            <a:chOff x="5292575" y="3681900"/>
            <a:chExt cx="420150" cy="373275"/>
          </a:xfrm>
        </p:grpSpPr>
        <p:sp>
          <p:nvSpPr>
            <p:cNvPr id="608" name="Shape 6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Shape 615"/>
          <p:cNvGrpSpPr/>
          <p:nvPr/>
        </p:nvGrpSpPr>
        <p:grpSpPr>
          <a:xfrm>
            <a:off x="4922273" y="4092458"/>
            <a:ext cx="393060" cy="393060"/>
            <a:chOff x="5941025" y="3634400"/>
            <a:chExt cx="467650" cy="467650"/>
          </a:xfrm>
        </p:grpSpPr>
        <p:sp>
          <p:nvSpPr>
            <p:cNvPr id="616" name="Shape 61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5512346" y="4117546"/>
            <a:ext cx="342882" cy="342903"/>
            <a:chOff x="6643075" y="3664250"/>
            <a:chExt cx="407950" cy="407975"/>
          </a:xfrm>
        </p:grpSpPr>
        <p:sp>
          <p:nvSpPr>
            <p:cNvPr id="623" name="Shape 62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413180" y="4668200"/>
            <a:ext cx="371564" cy="371543"/>
            <a:chOff x="576250" y="4319400"/>
            <a:chExt cx="442075" cy="442050"/>
          </a:xfrm>
        </p:grpSpPr>
        <p:sp>
          <p:nvSpPr>
            <p:cNvPr id="626" name="Shape 62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Shape 630"/>
          <p:cNvSpPr/>
          <p:nvPr/>
        </p:nvSpPr>
        <p:spPr>
          <a:xfrm>
            <a:off x="962843" y="474049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3253566" y="4683678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2688561" y="4705174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3817038" y="4682144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4356785" y="4687132"/>
            <a:ext cx="394068" cy="325505"/>
            <a:chOff x="5268225" y="4341925"/>
            <a:chExt cx="468850" cy="387275"/>
          </a:xfrm>
        </p:grpSpPr>
        <p:sp>
          <p:nvSpPr>
            <p:cNvPr id="635" name="Shape 635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4941731" y="4676899"/>
            <a:ext cx="354145" cy="354145"/>
            <a:chOff x="5964175" y="4329750"/>
            <a:chExt cx="421350" cy="421350"/>
          </a:xfrm>
        </p:grpSpPr>
        <p:sp>
          <p:nvSpPr>
            <p:cNvPr id="644" name="Shape 644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Shape 646"/>
          <p:cNvGrpSpPr/>
          <p:nvPr/>
        </p:nvGrpSpPr>
        <p:grpSpPr>
          <a:xfrm>
            <a:off x="977639" y="5241883"/>
            <a:ext cx="372594" cy="360301"/>
            <a:chOff x="1247825" y="5001950"/>
            <a:chExt cx="443300" cy="428675"/>
          </a:xfrm>
        </p:grpSpPr>
        <p:sp>
          <p:nvSpPr>
            <p:cNvPr id="647" name="Shape 64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1575885" y="5223960"/>
            <a:ext cx="306068" cy="389992"/>
            <a:chOff x="1959600" y="4980625"/>
            <a:chExt cx="364150" cy="464000"/>
          </a:xfrm>
        </p:grpSpPr>
        <p:sp>
          <p:nvSpPr>
            <p:cNvPr id="654" name="Shape 65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2118365" y="5238815"/>
            <a:ext cx="351077" cy="360806"/>
            <a:chOff x="2605025" y="4998300"/>
            <a:chExt cx="417700" cy="429275"/>
          </a:xfrm>
        </p:grpSpPr>
        <p:sp>
          <p:nvSpPr>
            <p:cNvPr id="662" name="Shape 6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Shape 665"/>
          <p:cNvGrpSpPr/>
          <p:nvPr/>
        </p:nvGrpSpPr>
        <p:grpSpPr>
          <a:xfrm>
            <a:off x="2649057" y="5241883"/>
            <a:ext cx="419662" cy="349543"/>
            <a:chOff x="3236425" y="5001950"/>
            <a:chExt cx="499300" cy="415875"/>
          </a:xfrm>
        </p:grpSpPr>
        <p:sp>
          <p:nvSpPr>
            <p:cNvPr id="666" name="Shape 66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3264177" y="5223960"/>
            <a:ext cx="319369" cy="380263"/>
            <a:chOff x="3968275" y="4980625"/>
            <a:chExt cx="379975" cy="452425"/>
          </a:xfrm>
        </p:grpSpPr>
        <p:sp>
          <p:nvSpPr>
            <p:cNvPr id="673" name="Shape 673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Shape 676"/>
          <p:cNvGrpSpPr/>
          <p:nvPr/>
        </p:nvGrpSpPr>
        <p:grpSpPr>
          <a:xfrm>
            <a:off x="4919710" y="5308913"/>
            <a:ext cx="404323" cy="220085"/>
            <a:chOff x="5937975" y="5081700"/>
            <a:chExt cx="481050" cy="261850"/>
          </a:xfrm>
        </p:grpSpPr>
        <p:sp>
          <p:nvSpPr>
            <p:cNvPr id="677" name="Shape 67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537918" y="5266447"/>
            <a:ext cx="290183" cy="333678"/>
            <a:chOff x="6673500" y="5031175"/>
            <a:chExt cx="345250" cy="397000"/>
          </a:xfrm>
        </p:grpSpPr>
        <p:sp>
          <p:nvSpPr>
            <p:cNvPr id="681" name="Shape 68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3229905" y="1291092"/>
            <a:ext cx="387933" cy="345971"/>
            <a:chOff x="3927500" y="301425"/>
            <a:chExt cx="461550" cy="411625"/>
          </a:xfrm>
        </p:grpSpPr>
        <p:sp>
          <p:nvSpPr>
            <p:cNvPr id="687" name="Shape 68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517452" y="1297753"/>
            <a:ext cx="332670" cy="332670"/>
            <a:chOff x="6649150" y="309350"/>
            <a:chExt cx="395800" cy="395800"/>
          </a:xfrm>
        </p:grpSpPr>
        <p:sp>
          <p:nvSpPr>
            <p:cNvPr id="715" name="Shape 715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Shape 738"/>
          <p:cNvGrpSpPr/>
          <p:nvPr/>
        </p:nvGrpSpPr>
        <p:grpSpPr>
          <a:xfrm>
            <a:off x="4949905" y="1305423"/>
            <a:ext cx="337797" cy="319873"/>
            <a:chOff x="5973900" y="318475"/>
            <a:chExt cx="401900" cy="380575"/>
          </a:xfrm>
        </p:grpSpPr>
        <p:sp>
          <p:nvSpPr>
            <p:cNvPr id="739" name="Shape 7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995058" y="1818716"/>
            <a:ext cx="342882" cy="418128"/>
            <a:chOff x="1268550" y="929175"/>
            <a:chExt cx="407950" cy="497475"/>
          </a:xfrm>
        </p:grpSpPr>
        <p:sp>
          <p:nvSpPr>
            <p:cNvPr id="754" name="Shape 754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Shape 757"/>
          <p:cNvGrpSpPr/>
          <p:nvPr/>
        </p:nvGrpSpPr>
        <p:grpSpPr>
          <a:xfrm>
            <a:off x="5481122" y="1834580"/>
            <a:ext cx="405331" cy="388962"/>
            <a:chOff x="6605925" y="948050"/>
            <a:chExt cx="482250" cy="462775"/>
          </a:xfrm>
        </p:grpSpPr>
        <p:sp>
          <p:nvSpPr>
            <p:cNvPr id="758" name="Shape 75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Shape 764"/>
          <p:cNvGrpSpPr/>
          <p:nvPr/>
        </p:nvGrpSpPr>
        <p:grpSpPr>
          <a:xfrm>
            <a:off x="5575804" y="2986549"/>
            <a:ext cx="215966" cy="342399"/>
            <a:chOff x="6718575" y="2318625"/>
            <a:chExt cx="256950" cy="407375"/>
          </a:xfrm>
        </p:grpSpPr>
        <p:sp>
          <p:nvSpPr>
            <p:cNvPr id="765" name="Shape 76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Shape 773"/>
          <p:cNvGrpSpPr/>
          <p:nvPr/>
        </p:nvGrpSpPr>
        <p:grpSpPr>
          <a:xfrm>
            <a:off x="2677193" y="3613457"/>
            <a:ext cx="363369" cy="221115"/>
            <a:chOff x="3269900" y="3064500"/>
            <a:chExt cx="432325" cy="263075"/>
          </a:xfrm>
        </p:grpSpPr>
        <p:sp>
          <p:nvSpPr>
            <p:cNvPr id="774" name="Shape 77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Shape 777"/>
          <p:cNvGrpSpPr/>
          <p:nvPr/>
        </p:nvGrpSpPr>
        <p:grpSpPr>
          <a:xfrm>
            <a:off x="5551219" y="3545901"/>
            <a:ext cx="265115" cy="372594"/>
            <a:chOff x="6689325" y="2984125"/>
            <a:chExt cx="315425" cy="443300"/>
          </a:xfrm>
        </p:grpSpPr>
        <p:sp>
          <p:nvSpPr>
            <p:cNvPr id="778" name="Shape 77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1599945" y="4640569"/>
            <a:ext cx="256416" cy="414535"/>
            <a:chOff x="1988225" y="4286525"/>
            <a:chExt cx="305075" cy="493200"/>
          </a:xfrm>
        </p:grpSpPr>
        <p:sp>
          <p:nvSpPr>
            <p:cNvPr id="784" name="Shape 78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2143937" y="4669734"/>
            <a:ext cx="309640" cy="392030"/>
            <a:chOff x="2635450" y="4321225"/>
            <a:chExt cx="368400" cy="466425"/>
          </a:xfrm>
        </p:grpSpPr>
        <p:sp>
          <p:nvSpPr>
            <p:cNvPr id="792" name="Shape 79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5512346" y="4660005"/>
            <a:ext cx="342882" cy="383835"/>
            <a:chOff x="6643075" y="4309650"/>
            <a:chExt cx="407950" cy="456675"/>
          </a:xfrm>
        </p:grpSpPr>
        <p:sp>
          <p:nvSpPr>
            <p:cNvPr id="799" name="Shape 79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Shape 808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Shape 8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3758538" y="5209629"/>
            <a:ext cx="460615" cy="418653"/>
            <a:chOff x="4556450" y="4963575"/>
            <a:chExt cx="548025" cy="498100"/>
          </a:xfrm>
        </p:grpSpPr>
        <p:sp>
          <p:nvSpPr>
            <p:cNvPr id="821" name="Shape 82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Shape 826"/>
          <p:cNvGrpSpPr/>
          <p:nvPr/>
        </p:nvGrpSpPr>
        <p:grpSpPr>
          <a:xfrm>
            <a:off x="375820" y="5300214"/>
            <a:ext cx="445255" cy="246182"/>
            <a:chOff x="531800" y="5071350"/>
            <a:chExt cx="529750" cy="292900"/>
          </a:xfrm>
        </p:grpSpPr>
        <p:sp>
          <p:nvSpPr>
            <p:cNvPr id="827" name="Shape 82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7320094" y="2713375"/>
            <a:ext cx="433992" cy="422729"/>
            <a:chOff x="5916675" y="927975"/>
            <a:chExt cx="516350" cy="502950"/>
          </a:xfrm>
        </p:grpSpPr>
        <p:sp>
          <p:nvSpPr>
            <p:cNvPr id="835" name="Shape 83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Shape 837"/>
          <p:cNvGrpSpPr/>
          <p:nvPr/>
        </p:nvGrpSpPr>
        <p:grpSpPr>
          <a:xfrm>
            <a:off x="6436114" y="3419277"/>
            <a:ext cx="1079481" cy="1051467"/>
            <a:chOff x="5916675" y="927975"/>
            <a:chExt cx="516350" cy="502950"/>
          </a:xfrm>
        </p:grpSpPr>
        <p:sp>
          <p:nvSpPr>
            <p:cNvPr id="838" name="Shape 8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6436257" y="2713375"/>
            <a:ext cx="433992" cy="422729"/>
            <a:chOff x="5916675" y="927975"/>
            <a:chExt cx="516350" cy="502950"/>
          </a:xfrm>
        </p:grpSpPr>
        <p:sp>
          <p:nvSpPr>
            <p:cNvPr id="841" name="Shape 8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Shape 843"/>
          <p:cNvSpPr/>
          <p:nvPr/>
        </p:nvSpPr>
        <p:spPr>
          <a:xfrm>
            <a:off x="7512255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6628418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913953" y="4007290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Shape 8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/>
        </p:nvSpPr>
        <p:spPr>
          <a:xfrm>
            <a:off x="2163850" y="18286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https://twitter.com/googledocs/status/730087240156643328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808100" y="32886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91EA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648975" y="17708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91EA"/>
                </a:solidFill>
              </a:rPr>
              <a:t>😉</a:t>
            </a:r>
            <a:endParaRPr sz="9600">
              <a:solidFill>
                <a:srgbClr val="0091EA"/>
              </a:solidFill>
            </a:endParaRPr>
          </a:p>
        </p:txBody>
      </p:sp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74602-61D4-4EFC-B714-8D3D2F6C6E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CCBA4-008E-4088-9DB5-83CCC91EA88C}"/>
              </a:ext>
            </a:extLst>
          </p:cNvPr>
          <p:cNvSpPr txBox="1"/>
          <p:nvPr/>
        </p:nvSpPr>
        <p:spPr>
          <a:xfrm>
            <a:off x="880177" y="1711704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Natural</a:t>
            </a:r>
            <a:r>
              <a:rPr lang="en-US" dirty="0"/>
              <a:t> </a:t>
            </a:r>
            <a:r>
              <a:rPr lang="en-US" sz="2000" dirty="0">
                <a:solidFill>
                  <a:srgbClr val="607D8B"/>
                </a:solidFill>
                <a:latin typeface="Source Sans Pro"/>
              </a:rPr>
              <a:t>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6AD98-D0D6-4948-809D-C5303F6FC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08" y="2148562"/>
            <a:ext cx="3660052" cy="2139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539716-5C5E-47F0-9EAF-2A56D54DB825}"/>
              </a:ext>
            </a:extLst>
          </p:cNvPr>
          <p:cNvSpPr txBox="1"/>
          <p:nvPr/>
        </p:nvSpPr>
        <p:spPr>
          <a:xfrm>
            <a:off x="5731643" y="1718895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Computer 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83429-71C0-4586-8CA3-987FB00E7EAD}"/>
              </a:ext>
            </a:extLst>
          </p:cNvPr>
          <p:cNvSpPr txBox="1"/>
          <p:nvPr/>
        </p:nvSpPr>
        <p:spPr>
          <a:xfrm>
            <a:off x="3507323" y="4453528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7D8B"/>
                </a:solidFill>
                <a:latin typeface="Source Sans Pro"/>
              </a:rPr>
              <a:t>Speech &amp; Audio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59429-1F33-4432-B784-B594BF077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324" y="4940255"/>
            <a:ext cx="2918991" cy="165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77980-851F-4DAA-BF6D-EB046F3933DE}"/>
              </a:ext>
            </a:extLst>
          </p:cNvPr>
          <p:cNvSpPr txBox="1"/>
          <p:nvPr/>
        </p:nvSpPr>
        <p:spPr>
          <a:xfrm>
            <a:off x="3837820" y="116905"/>
            <a:ext cx="127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AI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EE46F0-115B-4BC4-A4A5-AAE814721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496" y="2246049"/>
            <a:ext cx="2982899" cy="16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5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74602-61D4-4EFC-B714-8D3D2F6C6E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77980-851F-4DAA-BF6D-EB046F3933DE}"/>
              </a:ext>
            </a:extLst>
          </p:cNvPr>
          <p:cNvSpPr txBox="1"/>
          <p:nvPr/>
        </p:nvSpPr>
        <p:spPr>
          <a:xfrm>
            <a:off x="3815243" y="86986"/>
            <a:ext cx="127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AI</a:t>
            </a:r>
          </a:p>
        </p:txBody>
      </p:sp>
      <p:sp>
        <p:nvSpPr>
          <p:cNvPr id="10" name="Shape 255">
            <a:extLst>
              <a:ext uri="{FF2B5EF4-FFF2-40B4-BE49-F238E27FC236}">
                <a16:creationId xmlns:a16="http://schemas.microsoft.com/office/drawing/2014/main" id="{6C1E2288-DC2C-4924-BC7A-68C66C167C76}"/>
              </a:ext>
            </a:extLst>
          </p:cNvPr>
          <p:cNvSpPr txBox="1">
            <a:spLocks/>
          </p:cNvSpPr>
          <p:nvPr/>
        </p:nvSpPr>
        <p:spPr>
          <a:xfrm>
            <a:off x="1320801" y="1553317"/>
            <a:ext cx="5206122" cy="742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7200" dirty="0"/>
              <a:t>9x</a:t>
            </a:r>
          </a:p>
        </p:txBody>
      </p:sp>
      <p:sp>
        <p:nvSpPr>
          <p:cNvPr id="11" name="Shape 256">
            <a:extLst>
              <a:ext uri="{FF2B5EF4-FFF2-40B4-BE49-F238E27FC236}">
                <a16:creationId xmlns:a16="http://schemas.microsoft.com/office/drawing/2014/main" id="{8B09B0FA-E6D1-432B-9E5E-E6934D0AF97B}"/>
              </a:ext>
            </a:extLst>
          </p:cNvPr>
          <p:cNvSpPr txBox="1">
            <a:spLocks/>
          </p:cNvSpPr>
          <p:nvPr/>
        </p:nvSpPr>
        <p:spPr>
          <a:xfrm>
            <a:off x="1320801" y="2201023"/>
            <a:ext cx="5206122" cy="38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400" dirty="0"/>
              <a:t>Published papers since 1998</a:t>
            </a:r>
          </a:p>
        </p:txBody>
      </p:sp>
      <p:sp>
        <p:nvSpPr>
          <p:cNvPr id="12" name="Shape 257">
            <a:extLst>
              <a:ext uri="{FF2B5EF4-FFF2-40B4-BE49-F238E27FC236}">
                <a16:creationId xmlns:a16="http://schemas.microsoft.com/office/drawing/2014/main" id="{F6266816-D392-4FA5-AB55-B448AE48239F}"/>
              </a:ext>
            </a:extLst>
          </p:cNvPr>
          <p:cNvSpPr txBox="1">
            <a:spLocks/>
          </p:cNvSpPr>
          <p:nvPr/>
        </p:nvSpPr>
        <p:spPr>
          <a:xfrm>
            <a:off x="1320801" y="5058521"/>
            <a:ext cx="5206122" cy="742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7200" dirty="0"/>
              <a:t>14x</a:t>
            </a:r>
          </a:p>
        </p:txBody>
      </p:sp>
      <p:sp>
        <p:nvSpPr>
          <p:cNvPr id="14" name="Shape 258">
            <a:extLst>
              <a:ext uri="{FF2B5EF4-FFF2-40B4-BE49-F238E27FC236}">
                <a16:creationId xmlns:a16="http://schemas.microsoft.com/office/drawing/2014/main" id="{80844EDE-23C2-4065-BD7B-62721E0A597C}"/>
              </a:ext>
            </a:extLst>
          </p:cNvPr>
          <p:cNvSpPr txBox="1">
            <a:spLocks/>
          </p:cNvSpPr>
          <p:nvPr/>
        </p:nvSpPr>
        <p:spPr>
          <a:xfrm>
            <a:off x="1320801" y="5706227"/>
            <a:ext cx="5206122" cy="38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400"/>
              <a:t>Startups since 2000</a:t>
            </a:r>
            <a:endParaRPr lang="en-US" sz="2400" dirty="0"/>
          </a:p>
        </p:txBody>
      </p:sp>
      <p:sp>
        <p:nvSpPr>
          <p:cNvPr id="15" name="Shape 259">
            <a:extLst>
              <a:ext uri="{FF2B5EF4-FFF2-40B4-BE49-F238E27FC236}">
                <a16:creationId xmlns:a16="http://schemas.microsoft.com/office/drawing/2014/main" id="{0D839627-2EB1-4D92-8DE3-52AB5341958F}"/>
              </a:ext>
            </a:extLst>
          </p:cNvPr>
          <p:cNvSpPr txBox="1">
            <a:spLocks/>
          </p:cNvSpPr>
          <p:nvPr/>
        </p:nvSpPr>
        <p:spPr>
          <a:xfrm>
            <a:off x="1320801" y="3305919"/>
            <a:ext cx="5206122" cy="742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7200" dirty="0"/>
              <a:t>11x</a:t>
            </a:r>
            <a:endParaRPr lang="en-US" sz="4800" dirty="0"/>
          </a:p>
        </p:txBody>
      </p:sp>
      <p:sp>
        <p:nvSpPr>
          <p:cNvPr id="16" name="Shape 260">
            <a:extLst>
              <a:ext uri="{FF2B5EF4-FFF2-40B4-BE49-F238E27FC236}">
                <a16:creationId xmlns:a16="http://schemas.microsoft.com/office/drawing/2014/main" id="{1D895802-D3EF-4AEB-A04D-1D25A665D451}"/>
              </a:ext>
            </a:extLst>
          </p:cNvPr>
          <p:cNvSpPr txBox="1">
            <a:spLocks/>
          </p:cNvSpPr>
          <p:nvPr/>
        </p:nvSpPr>
        <p:spPr>
          <a:xfrm>
            <a:off x="1320801" y="3953625"/>
            <a:ext cx="5206122" cy="38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2400" dirty="0"/>
              <a:t>Course enrollment since 1996</a:t>
            </a:r>
          </a:p>
        </p:txBody>
      </p:sp>
      <p:sp>
        <p:nvSpPr>
          <p:cNvPr id="17" name="Shape 261">
            <a:extLst>
              <a:ext uri="{FF2B5EF4-FFF2-40B4-BE49-F238E27FC236}">
                <a16:creationId xmlns:a16="http://schemas.microsoft.com/office/drawing/2014/main" id="{87D233CA-CBC5-48F9-B565-0EB44D40A3B9}"/>
              </a:ext>
            </a:extLst>
          </p:cNvPr>
          <p:cNvSpPr txBox="1">
            <a:spLocks/>
          </p:cNvSpPr>
          <p:nvPr/>
        </p:nvSpPr>
        <p:spPr>
          <a:xfrm>
            <a:off x="7489111" y="6769767"/>
            <a:ext cx="476195" cy="32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178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2603108" y="979474"/>
            <a:ext cx="3078600" cy="7760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PROBLEM ?</a:t>
            </a:r>
            <a:endParaRPr sz="3600" dirty="0"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421737" y="3011153"/>
            <a:ext cx="5832600" cy="1110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/>
              <a:t>It takes an average 12 years and </a:t>
            </a:r>
            <a:r>
              <a:rPr lang="en-US" sz="2000" dirty="0">
                <a:hlinkClick r:id="rId3"/>
              </a:rPr>
              <a:t>exceeds $2.5 billion</a:t>
            </a:r>
            <a:r>
              <a:rPr lang="en-US" sz="2000" dirty="0"/>
              <a:t> just to develop a single new drug, not to mention 90% of medicines in human studies fail. </a:t>
            </a:r>
            <a:endParaRPr sz="2000" dirty="0"/>
          </a:p>
        </p:txBody>
      </p:sp>
      <p:sp>
        <p:nvSpPr>
          <p:cNvPr id="99" name="Shape 99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511865-07E2-4916-92E0-22249C87AC4F}"/>
              </a:ext>
            </a:extLst>
          </p:cNvPr>
          <p:cNvSpPr/>
          <p:nvPr/>
        </p:nvSpPr>
        <p:spPr>
          <a:xfrm>
            <a:off x="1421737" y="4373563"/>
            <a:ext cx="65770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/>
            <a:r>
              <a:rPr lang="en-US" sz="2000" dirty="0">
                <a:solidFill>
                  <a:srgbClr val="607D8B"/>
                </a:solidFill>
                <a:latin typeface="Source Sans Pro"/>
                <a:sym typeface="Source Sans Pro"/>
              </a:rPr>
              <a:t>Despite the huge growth of knowledge the process of scientific discovery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  <a:sym typeface="Source Sans Pro"/>
              </a:rPr>
              <a:t>HAS NOT CHANGED FOR 50 YEARS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7461C-9E9E-4E14-88F8-C0609E7BA7C3}"/>
              </a:ext>
            </a:extLst>
          </p:cNvPr>
          <p:cNvSpPr/>
          <p:nvPr/>
        </p:nvSpPr>
        <p:spPr>
          <a:xfrm>
            <a:off x="1421737" y="5333832"/>
            <a:ext cx="65770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/>
            <a:r>
              <a:rPr lang="en-US" sz="2000" dirty="0">
                <a:solidFill>
                  <a:srgbClr val="607D8B"/>
                </a:solidFill>
                <a:latin typeface="Source Sans Pro"/>
                <a:sym typeface="Source Sans Pro"/>
              </a:rPr>
              <a:t>Without technology’s help science based industries will </a:t>
            </a:r>
            <a:r>
              <a:rPr lang="en-US" sz="2000" b="1" dirty="0">
                <a:solidFill>
                  <a:srgbClr val="0091EA"/>
                </a:solidFill>
                <a:latin typeface="Roboto Slab"/>
                <a:ea typeface="Roboto Slab"/>
                <a:sym typeface="Source Sans Pro"/>
              </a:rPr>
              <a:t>REGRESS</a:t>
            </a:r>
            <a:r>
              <a:rPr lang="en-US" sz="2000" b="1" dirty="0">
                <a:solidFill>
                  <a:srgbClr val="607D8B"/>
                </a:solidFill>
                <a:latin typeface="Source Sans Pro"/>
                <a:ea typeface="Roboto Slab"/>
                <a:sym typeface="Source Sans Pro"/>
              </a:rPr>
              <a:t> </a:t>
            </a:r>
            <a:endParaRPr lang="en-US" sz="2000" b="1" dirty="0">
              <a:solidFill>
                <a:srgbClr val="0091EA"/>
              </a:solidFill>
              <a:latin typeface="Roboto Slab"/>
              <a:ea typeface="Roboto Slab"/>
              <a:sym typeface="Source Sans Pro"/>
            </a:endParaRPr>
          </a:p>
        </p:txBody>
      </p:sp>
      <p:sp>
        <p:nvSpPr>
          <p:cNvPr id="7" name="Shape 98">
            <a:extLst>
              <a:ext uri="{FF2B5EF4-FFF2-40B4-BE49-F238E27FC236}">
                <a16:creationId xmlns:a16="http://schemas.microsoft.com/office/drawing/2014/main" id="{75A67FF6-FA28-4ACC-8610-D283F77EE64C}"/>
              </a:ext>
            </a:extLst>
          </p:cNvPr>
          <p:cNvSpPr txBox="1">
            <a:spLocks/>
          </p:cNvSpPr>
          <p:nvPr/>
        </p:nvSpPr>
        <p:spPr>
          <a:xfrm>
            <a:off x="1421738" y="1997156"/>
            <a:ext cx="5832600" cy="111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000" dirty="0"/>
              <a:t>It takes an average 12 years and </a:t>
            </a:r>
            <a:r>
              <a:rPr lang="en-US" sz="2000" dirty="0">
                <a:hlinkClick r:id="rId3"/>
              </a:rPr>
              <a:t>exceeds $2.5 billion</a:t>
            </a:r>
            <a:r>
              <a:rPr lang="en-US" sz="2000" dirty="0"/>
              <a:t> just to develop a single new drug, not to mention 90% of medicines in human studies fail. </a:t>
            </a: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7">
            <a:extLst>
              <a:ext uri="{FF2B5EF4-FFF2-40B4-BE49-F238E27FC236}">
                <a16:creationId xmlns:a16="http://schemas.microsoft.com/office/drawing/2014/main" id="{8430B620-7E19-4C21-BEED-37059D213C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60714" y="881820"/>
            <a:ext cx="3078600" cy="7760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PROBLEM ?</a:t>
            </a:r>
            <a:endParaRPr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2FD34-E773-4B84-93D9-7559F326BBFD}"/>
              </a:ext>
            </a:extLst>
          </p:cNvPr>
          <p:cNvSpPr txBox="1"/>
          <p:nvPr/>
        </p:nvSpPr>
        <p:spPr>
          <a:xfrm>
            <a:off x="1339914" y="1997476"/>
            <a:ext cx="66995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07D8B"/>
                </a:solidFill>
                <a:latin typeface="Source Sans Pro"/>
                <a:sym typeface="Source Sans Pro"/>
              </a:rPr>
              <a:t>Drug discovery is still a guessing game. It takes an average 12 years and </a:t>
            </a:r>
            <a:r>
              <a:rPr lang="en-US" sz="2000" dirty="0">
                <a:solidFill>
                  <a:srgbClr val="607D8B"/>
                </a:solidFill>
                <a:latin typeface="Source Sans Pro"/>
                <a:sym typeface="Source Sans Pro"/>
                <a:hlinkClick r:id="rId3"/>
              </a:rPr>
              <a:t>exceeds $2.5 billion</a:t>
            </a:r>
            <a:r>
              <a:rPr lang="en-US" sz="2000" dirty="0">
                <a:solidFill>
                  <a:srgbClr val="607D8B"/>
                </a:solidFill>
                <a:latin typeface="Source Sans Pro"/>
                <a:sym typeface="Source Sans Pro"/>
              </a:rPr>
              <a:t> just to develop a single new drug, not to mention 90% of medicines in human studies fail.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5E4FA6-2AC2-49E5-B28A-2F69874D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017" y="3052305"/>
            <a:ext cx="4753993" cy="35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2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E7E9-8391-4D80-A633-E6F6D9FE2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025" y="1735810"/>
            <a:ext cx="5832600" cy="667744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The real power of </a:t>
            </a:r>
            <a:r>
              <a:rPr lang="en-US" sz="3200" dirty="0">
                <a:sym typeface="Source Sans Pro"/>
              </a:rPr>
              <a:t>AI </a:t>
            </a:r>
            <a:r>
              <a:rPr lang="en-US" sz="3200" dirty="0">
                <a:solidFill>
                  <a:schemeClr val="tx1"/>
                </a:solidFill>
              </a:rPr>
              <a:t>is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BAB05-C88B-4C5F-AAD7-2FB08D68B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6025" y="2772900"/>
            <a:ext cx="5832600" cy="3240441"/>
          </a:xfrm>
        </p:spPr>
        <p:txBody>
          <a:bodyPr/>
          <a:lstStyle/>
          <a:p>
            <a:r>
              <a:rPr lang="en-US" sz="1800" b="1" dirty="0">
                <a:solidFill>
                  <a:srgbClr val="0091EA"/>
                </a:solidFill>
                <a:latin typeface="Roboto Slab"/>
                <a:ea typeface="Roboto Slab"/>
              </a:rPr>
              <a:t>13,847 </a:t>
            </a:r>
            <a:r>
              <a:rPr lang="en-US" sz="1800" b="1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diseases</a:t>
            </a:r>
          </a:p>
          <a:p>
            <a:r>
              <a:rPr lang="en-US" sz="2400" b="1" dirty="0">
                <a:solidFill>
                  <a:srgbClr val="0091EA"/>
                </a:solidFill>
                <a:latin typeface="Roboto Slab"/>
                <a:ea typeface="Roboto Slab"/>
              </a:rPr>
              <a:t>5,000 treated</a:t>
            </a:r>
          </a:p>
          <a:p>
            <a:r>
              <a:rPr lang="en-US" sz="3200" b="1" dirty="0">
                <a:solidFill>
                  <a:srgbClr val="0091EA"/>
                </a:solidFill>
                <a:latin typeface="Roboto Slab"/>
                <a:ea typeface="Roboto Slab"/>
              </a:rPr>
              <a:t>2,300 drugs</a:t>
            </a:r>
          </a:p>
          <a:p>
            <a:r>
              <a:rPr lang="en-US" sz="4400" b="1" dirty="0">
                <a:solidFill>
                  <a:srgbClr val="0091EA"/>
                </a:solidFill>
                <a:latin typeface="Roboto Slab"/>
                <a:ea typeface="Roboto Slab"/>
              </a:rPr>
              <a:t>400 drug targets</a:t>
            </a:r>
          </a:p>
        </p:txBody>
      </p:sp>
    </p:spTree>
    <p:extLst>
      <p:ext uri="{BB962C8B-B14F-4D97-AF65-F5344CB8AC3E}">
        <p14:creationId xmlns:p14="http://schemas.microsoft.com/office/powerpoint/2010/main" val="73692514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1594</Words>
  <Application>Microsoft Office PowerPoint</Application>
  <PresentationFormat>On-screen Show (4:3)</PresentationFormat>
  <Paragraphs>256</Paragraphs>
  <Slides>43</Slides>
  <Notes>34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Roboto Slab</vt:lpstr>
      <vt:lpstr>Source Sans Pro</vt:lpstr>
      <vt:lpstr>Calibri</vt:lpstr>
      <vt:lpstr>Cordelia template</vt:lpstr>
      <vt:lpstr>   A.I </vt:lpstr>
      <vt:lpstr>Hello!</vt:lpstr>
      <vt:lpstr>PowerPoint Presentation</vt:lpstr>
      <vt:lpstr>PowerPoint Presentation</vt:lpstr>
      <vt:lpstr>PowerPoint Presentation</vt:lpstr>
      <vt:lpstr>PowerPoint Presentation</vt:lpstr>
      <vt:lpstr>PROBLEM ?</vt:lpstr>
      <vt:lpstr>PROBLEM ?</vt:lpstr>
      <vt:lpstr>The real power of AI is here</vt:lpstr>
      <vt:lpstr>PROBLEM ?</vt:lpstr>
      <vt:lpstr>AI for Drug Discovery</vt:lpstr>
      <vt:lpstr>AI for Drug Discovery</vt:lpstr>
      <vt:lpstr>AI for Drug Discovery</vt:lpstr>
      <vt:lpstr>AI Startup</vt:lpstr>
      <vt:lpstr>PowerPoint Presentation</vt:lpstr>
      <vt:lpstr>9x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PowerPoint Presentation</vt:lpstr>
      <vt:lpstr>Use charts to explain your ideas</vt:lpstr>
      <vt:lpstr>Or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A.I Drug research and Operations</dc:title>
  <dc:creator>Bellamkonda, Praneeth Krishna</dc:creator>
  <cp:lastModifiedBy>Bellamkonda, Praneeth Krishna</cp:lastModifiedBy>
  <cp:revision>52</cp:revision>
  <dcterms:modified xsi:type="dcterms:W3CDTF">2018-05-23T17:44:12Z</dcterms:modified>
</cp:coreProperties>
</file>